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8" r:id="rId2"/>
    <p:sldId id="269" r:id="rId3"/>
    <p:sldId id="259" r:id="rId4"/>
    <p:sldId id="265" r:id="rId5"/>
    <p:sldId id="266" r:id="rId6"/>
    <p:sldId id="267" r:id="rId7"/>
  </p:sldIdLst>
  <p:sldSz cx="12192000" cy="6858000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9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838"/>
    <a:srgbClr val="98C93D"/>
    <a:srgbClr val="93C33B"/>
    <a:srgbClr val="79A32D"/>
    <a:srgbClr val="000000"/>
    <a:srgbClr val="648825"/>
    <a:srgbClr val="648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41" autoAdjust="0"/>
  </p:normalViewPr>
  <p:slideViewPr>
    <p:cSldViewPr snapToGrid="0">
      <p:cViewPr varScale="1">
        <p:scale>
          <a:sx n="101" d="100"/>
          <a:sy n="101" d="100"/>
        </p:scale>
        <p:origin x="144" y="2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90" y="-78"/>
      </p:cViewPr>
      <p:guideLst>
        <p:guide orient="horz" pos="379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6019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6019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4CA9B8-74BC-42CC-8AD2-E73F5E847AA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35531"/>
            <a:ext cx="3037840" cy="60198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1435531"/>
            <a:ext cx="3037840" cy="60198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33F5EF-7B2D-436D-B831-F48ECB8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50" y="6337699"/>
            <a:ext cx="1431208" cy="348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270628" y="285430"/>
            <a:ext cx="9033029" cy="919232"/>
          </a:xfrm>
        </p:spPr>
        <p:txBody>
          <a:bodyPr anchor="b"/>
          <a:lstStyle>
            <a:lvl1pPr algn="l">
              <a:defRPr sz="6000" b="1">
                <a:solidFill>
                  <a:srgbClr val="373838"/>
                </a:solidFill>
              </a:defRPr>
            </a:lvl1pPr>
          </a:lstStyle>
          <a:p>
            <a:r>
              <a:rPr lang="en-US" dirty="0"/>
              <a:t>Master Cover Title</a:t>
            </a: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28" y="1208302"/>
            <a:ext cx="9033029" cy="37351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98C9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Cover Subtitle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99" y="284249"/>
            <a:ext cx="2307273" cy="917977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2239990"/>
            <a:ext cx="12192000" cy="0"/>
          </a:xfrm>
          <a:prstGeom prst="line">
            <a:avLst/>
          </a:prstGeom>
          <a:ln w="31750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btitle 2"/>
          <p:cNvSpPr txBox="1">
            <a:spLocks/>
          </p:cNvSpPr>
          <p:nvPr userDrawn="1"/>
        </p:nvSpPr>
        <p:spPr>
          <a:xfrm>
            <a:off x="270628" y="6319729"/>
            <a:ext cx="4869402" cy="411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rgbClr val="98C93D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i="0" baseline="0" dirty="0">
                <a:solidFill>
                  <a:schemeClr val="bg1"/>
                </a:solidFill>
                <a:latin typeface="Garamond" panose="02020404030301010803" pitchFamily="18" charset="0"/>
              </a:rPr>
              <a:t>Solutions for Today </a:t>
            </a:r>
            <a:r>
              <a:rPr lang="en-US" sz="1800" b="1" i="0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| </a:t>
            </a:r>
            <a:r>
              <a:rPr lang="en-US" sz="1800" b="1" i="0" baseline="0" dirty="0">
                <a:solidFill>
                  <a:schemeClr val="bg1"/>
                </a:solidFill>
                <a:latin typeface="Garamond" panose="02020404030301010803" pitchFamily="18" charset="0"/>
              </a:rPr>
              <a:t>Options for Tomorrow</a:t>
            </a:r>
          </a:p>
        </p:txBody>
      </p:sp>
    </p:spTree>
    <p:extLst>
      <p:ext uri="{BB962C8B-B14F-4D97-AF65-F5344CB8AC3E}">
        <p14:creationId xmlns:p14="http://schemas.microsoft.com/office/powerpoint/2010/main" val="53009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zastavki.com/pictures/2560x1600/2009/Nature_Forest_The_road_through_the_national_park_017408_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7" b="13833"/>
          <a:stretch/>
        </p:blipFill>
        <p:spPr bwMode="auto">
          <a:xfrm>
            <a:off x="0" y="2293258"/>
            <a:ext cx="12192000" cy="4601028"/>
          </a:xfrm>
          <a:prstGeom prst="rect">
            <a:avLst/>
          </a:prstGeom>
          <a:noFill/>
          <a:effectLst>
            <a:innerShdw blurRad="127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50" y="6337699"/>
            <a:ext cx="1431208" cy="348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270628" y="285430"/>
            <a:ext cx="9033029" cy="919232"/>
          </a:xfrm>
        </p:spPr>
        <p:txBody>
          <a:bodyPr anchor="b"/>
          <a:lstStyle>
            <a:lvl1pPr algn="l">
              <a:defRPr sz="6000" b="1">
                <a:solidFill>
                  <a:srgbClr val="373838"/>
                </a:solidFill>
              </a:defRPr>
            </a:lvl1pPr>
          </a:lstStyle>
          <a:p>
            <a:r>
              <a:rPr lang="en-US" dirty="0"/>
              <a:t>Master Cover Title</a:t>
            </a: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28" y="1208302"/>
            <a:ext cx="9033029" cy="37351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98C9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Cover Subtitle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99" y="284249"/>
            <a:ext cx="2307273" cy="917977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2239990"/>
            <a:ext cx="12192000" cy="0"/>
          </a:xfrm>
          <a:prstGeom prst="line">
            <a:avLst/>
          </a:prstGeom>
          <a:ln w="31750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ubtitle 2"/>
          <p:cNvSpPr txBox="1">
            <a:spLocks/>
          </p:cNvSpPr>
          <p:nvPr userDrawn="1"/>
        </p:nvSpPr>
        <p:spPr>
          <a:xfrm>
            <a:off x="270628" y="6319729"/>
            <a:ext cx="4869402" cy="411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rgbClr val="98C93D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i="0" baseline="0" dirty="0">
                <a:solidFill>
                  <a:schemeClr val="bg1"/>
                </a:solidFill>
                <a:latin typeface="Garamond" panose="02020404030301010803" pitchFamily="18" charset="0"/>
              </a:rPr>
              <a:t>Solutions for Today </a:t>
            </a:r>
            <a:r>
              <a:rPr lang="en-US" sz="1800" b="1" i="0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| </a:t>
            </a:r>
            <a:r>
              <a:rPr lang="en-US" sz="1800" b="1" i="0" baseline="0" dirty="0">
                <a:solidFill>
                  <a:schemeClr val="bg1"/>
                </a:solidFill>
                <a:latin typeface="Garamond" panose="02020404030301010803" pitchFamily="18" charset="0"/>
              </a:rPr>
              <a:t>Options for Tomorrow</a:t>
            </a:r>
          </a:p>
        </p:txBody>
      </p:sp>
    </p:spTree>
    <p:extLst>
      <p:ext uri="{BB962C8B-B14F-4D97-AF65-F5344CB8AC3E}">
        <p14:creationId xmlns:p14="http://schemas.microsoft.com/office/powerpoint/2010/main" val="19879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rtv21.tv/web/wp-content/uploads/2015/04/pylon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7" t="752" r="3726" b="2198"/>
          <a:stretch/>
        </p:blipFill>
        <p:spPr bwMode="auto">
          <a:xfrm flipH="1">
            <a:off x="6030899" y="-1"/>
            <a:ext cx="6161101" cy="6858001"/>
          </a:xfrm>
          <a:prstGeom prst="rect">
            <a:avLst/>
          </a:prstGeom>
          <a:noFill/>
          <a:effectLst>
            <a:innerShdw blurRad="1270000">
              <a:prstClr val="black">
                <a:alpha val="65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21942" y="1202262"/>
            <a:ext cx="5557422" cy="2387600"/>
          </a:xfrm>
        </p:spPr>
        <p:txBody>
          <a:bodyPr anchor="b"/>
          <a:lstStyle>
            <a:lvl1pPr algn="ctr">
              <a:defRPr sz="6000" b="1">
                <a:solidFill>
                  <a:srgbClr val="373838"/>
                </a:solidFill>
              </a:defRPr>
            </a:lvl1pPr>
          </a:lstStyle>
          <a:p>
            <a:r>
              <a:rPr lang="en-US" dirty="0"/>
              <a:t>Master Cover Long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942" y="3681937"/>
            <a:ext cx="5557422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3738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Cover Subtitle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16" y="5521633"/>
            <a:ext cx="2307273" cy="917977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 flipH="1">
            <a:off x="53265" y="-9526"/>
            <a:ext cx="70560" cy="6858001"/>
          </a:xfrm>
          <a:prstGeom prst="rect">
            <a:avLst/>
          </a:prstGeom>
          <a:gradFill flip="none" rotWithShape="1">
            <a:gsLst>
              <a:gs pos="0">
                <a:srgbClr val="98C93D"/>
              </a:gs>
              <a:gs pos="100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8554376" y="3220379"/>
            <a:ext cx="1114146" cy="6161100"/>
          </a:xfrm>
          <a:prstGeom prst="rect">
            <a:avLst/>
          </a:prstGeom>
          <a:gradFill flip="none" rotWithShape="1">
            <a:gsLst>
              <a:gs pos="0">
                <a:srgbClr val="373838">
                  <a:alpha val="0"/>
                </a:srgbClr>
              </a:gs>
              <a:gs pos="100000">
                <a:srgbClr val="000000">
                  <a:alpha val="37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39" y="6338656"/>
            <a:ext cx="1824890" cy="4442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6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fricabriefing.org/wp-content/uploads/2015/06/powerlin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r="36" b="18098"/>
          <a:stretch/>
        </p:blipFill>
        <p:spPr bwMode="auto">
          <a:xfrm>
            <a:off x="0" y="-1"/>
            <a:ext cx="12192000" cy="6958633"/>
          </a:xfrm>
          <a:prstGeom prst="rect">
            <a:avLst/>
          </a:prstGeom>
          <a:noFill/>
          <a:effectLst>
            <a:innerShdw blurRad="127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 Single Corner Rectangle 14"/>
          <p:cNvSpPr/>
          <p:nvPr userDrawn="1"/>
        </p:nvSpPr>
        <p:spPr>
          <a:xfrm>
            <a:off x="127251" y="595084"/>
            <a:ext cx="8606971" cy="3759200"/>
          </a:xfrm>
          <a:prstGeom prst="round1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47060" y="946589"/>
            <a:ext cx="7567352" cy="1697057"/>
          </a:xfrm>
        </p:spPr>
        <p:txBody>
          <a:bodyPr anchor="b"/>
          <a:lstStyle>
            <a:lvl1pPr algn="ctr">
              <a:defRPr sz="6000" b="1">
                <a:solidFill>
                  <a:srgbClr val="373838"/>
                </a:solidFill>
              </a:defRPr>
            </a:lvl1pPr>
          </a:lstStyle>
          <a:p>
            <a:r>
              <a:rPr lang="en-US" dirty="0"/>
              <a:t>Master Cover Longer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060" y="2745244"/>
            <a:ext cx="7567352" cy="954616"/>
          </a:xfrm>
        </p:spPr>
        <p:txBody>
          <a:bodyPr>
            <a:noAutofit/>
          </a:bodyPr>
          <a:lstStyle>
            <a:lvl1pPr marL="0" indent="0" algn="ctr">
              <a:buNone/>
              <a:defRPr sz="3200" b="0" baseline="0">
                <a:solidFill>
                  <a:srgbClr val="3738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Cover Super-Long Subtitle with Names, Places, and Technologies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0" y="6329778"/>
            <a:ext cx="1861362" cy="453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Single Corner Rectangle 7"/>
          <p:cNvSpPr/>
          <p:nvPr userDrawn="1"/>
        </p:nvSpPr>
        <p:spPr>
          <a:xfrm flipH="1">
            <a:off x="8672076" y="4804229"/>
            <a:ext cx="3389706" cy="1525550"/>
          </a:xfrm>
          <a:prstGeom prst="round1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12" y="5004515"/>
            <a:ext cx="2865598" cy="11401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>
            <a:off x="12126896" y="4804228"/>
            <a:ext cx="65101" cy="1525550"/>
          </a:xfrm>
          <a:prstGeom prst="rect">
            <a:avLst/>
          </a:prstGeom>
          <a:gradFill flip="none" rotWithShape="1">
            <a:gsLst>
              <a:gs pos="0">
                <a:srgbClr val="98C93D"/>
              </a:gs>
              <a:gs pos="100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flipH="1">
            <a:off x="-1" y="595084"/>
            <a:ext cx="65106" cy="3759200"/>
          </a:xfrm>
          <a:prstGeom prst="rect">
            <a:avLst/>
          </a:prstGeom>
          <a:gradFill flip="none" rotWithShape="1">
            <a:gsLst>
              <a:gs pos="0">
                <a:srgbClr val="98C93D"/>
              </a:gs>
              <a:gs pos="100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41651" y="2729605"/>
            <a:ext cx="6778171" cy="15639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7" y="1544980"/>
            <a:ext cx="11580921" cy="4010336"/>
          </a:xfrm>
        </p:spPr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0628" y="260268"/>
            <a:ext cx="11580921" cy="60098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373838"/>
                </a:solidFill>
              </a:defRPr>
            </a:lvl1pPr>
          </a:lstStyle>
          <a:p>
            <a:r>
              <a:rPr lang="en-US" dirty="0"/>
              <a:t>Master Page Title 1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7383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1448581" y="6350000"/>
            <a:ext cx="434734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fld id="{BD1BBCF7-C2B2-490C-A676-4763179728A4}" type="slidenum">
              <a:rPr lang="en-US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3"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3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 userDrawn="1"/>
        </p:nvCxnSpPr>
        <p:spPr>
          <a:xfrm>
            <a:off x="0" y="1176950"/>
            <a:ext cx="12192000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7" y="1544980"/>
            <a:ext cx="11580921" cy="4010336"/>
          </a:xfrm>
        </p:spPr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1448581" y="6350000"/>
            <a:ext cx="434734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fld id="{BD1BBCF7-C2B2-490C-A676-4763179728A4}" type="slidenum">
              <a:rPr lang="en-US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3"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70628" y="146034"/>
            <a:ext cx="8810273" cy="1134678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373838"/>
                </a:solidFill>
              </a:defRPr>
            </a:lvl1pPr>
          </a:lstStyle>
          <a:p>
            <a:r>
              <a:rPr lang="en-US" dirty="0"/>
              <a:t>Master Page Title 1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</p:spTree>
    <p:extLst>
      <p:ext uri="{BB962C8B-B14F-4D97-AF65-F5344CB8AC3E}">
        <p14:creationId xmlns:p14="http://schemas.microsoft.com/office/powerpoint/2010/main" val="197811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rot="5400000" flipH="1">
            <a:off x="6073142" y="20837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48581" y="6407238"/>
            <a:ext cx="434734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fld id="{BD1BBCF7-C2B2-490C-A676-4763179728A4}" type="slidenum">
              <a:rPr lang="en-US" b="1" smtClean="0">
                <a:solidFill>
                  <a:srgbClr val="373838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dirty="0">
              <a:solidFill>
                <a:srgbClr val="373838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98" b="-7124"/>
          <a:stretch/>
        </p:blipFill>
        <p:spPr>
          <a:xfrm>
            <a:off x="270625" y="6390753"/>
            <a:ext cx="1717832" cy="430961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270629" y="251390"/>
            <a:ext cx="5317372" cy="60098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373838"/>
                </a:solidFill>
              </a:defRPr>
            </a:lvl1pPr>
          </a:lstStyle>
          <a:p>
            <a:r>
              <a:rPr lang="en-US" dirty="0"/>
              <a:t>Master Page Title 1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9" y="878777"/>
            <a:ext cx="5317372" cy="373510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37383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55"/>
          <a:stretch/>
        </p:blipFill>
        <p:spPr>
          <a:xfrm>
            <a:off x="9374715" y="251390"/>
            <a:ext cx="2476834" cy="9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2809-195B-4C71-AF45-AF8015062DE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BCF7-C2B2-490C-A676-476317972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649" r:id="rId3"/>
    <p:sldLayoutId id="2147483660" r:id="rId4"/>
    <p:sldLayoutId id="2147483661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37383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626" y="98890"/>
            <a:ext cx="9033029" cy="1595187"/>
          </a:xfrm>
        </p:spPr>
        <p:txBody>
          <a:bodyPr>
            <a:normAutofit fontScale="90000"/>
          </a:bodyPr>
          <a:lstStyle/>
          <a:p>
            <a:r>
              <a:rPr lang="en-US" dirty="0"/>
              <a:t>NETL’s Minority Serving Institutions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27" y="1694076"/>
            <a:ext cx="6987423" cy="496673"/>
          </a:xfrm>
        </p:spPr>
        <p:txBody>
          <a:bodyPr/>
          <a:lstStyle/>
          <a:p>
            <a:r>
              <a:rPr lang="en-US" dirty="0" smtClean="0"/>
              <a:t>Welcome to the Webinar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100785" y="1837046"/>
            <a:ext cx="3976915" cy="248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rgbClr val="98C93D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0" baseline="0" dirty="0">
                <a:solidFill>
                  <a:srgbClr val="373838"/>
                </a:solidFill>
                <a:latin typeface="Century Gothic" panose="020B0502020202020204" pitchFamily="34" charset="0"/>
              </a:rPr>
              <a:t>November 9, 2016</a:t>
            </a:r>
          </a:p>
        </p:txBody>
      </p:sp>
    </p:spTree>
    <p:extLst>
      <p:ext uri="{BB962C8B-B14F-4D97-AF65-F5344CB8AC3E}">
        <p14:creationId xmlns:p14="http://schemas.microsoft.com/office/powerpoint/2010/main" val="25090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0203" y="1106680"/>
            <a:ext cx="9825872" cy="4608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The objective of this </a:t>
            </a:r>
            <a:r>
              <a:rPr lang="en-US" b="0" dirty="0" smtClean="0"/>
              <a:t>Webinar </a:t>
            </a:r>
            <a:r>
              <a:rPr lang="en-US" b="0" dirty="0"/>
              <a:t>is to assist officials at Minority Serving </a:t>
            </a:r>
            <a:r>
              <a:rPr lang="en-US" b="0" dirty="0" smtClean="0"/>
              <a:t>Institutions (</a:t>
            </a:r>
            <a:r>
              <a:rPr lang="en-US" b="0" dirty="0"/>
              <a:t>MSIs) by </a:t>
            </a:r>
          </a:p>
          <a:p>
            <a:pPr marL="519113" lvl="1" indent="-230188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Increasing the awareness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NETL’s</a:t>
            </a:r>
            <a:r>
              <a:rPr lang="en-US" b="1" dirty="0">
                <a:solidFill>
                  <a:schemeClr val="tx1"/>
                </a:solidFill>
              </a:rPr>
              <a:t> Historically Black Colleges and Universities and Other Minority Institutions (HBCU/OMI)</a:t>
            </a:r>
            <a:r>
              <a:rPr lang="en-US" dirty="0">
                <a:solidFill>
                  <a:schemeClr val="tx1"/>
                </a:solidFill>
              </a:rPr>
              <a:t> Program and its available opportunities</a:t>
            </a:r>
          </a:p>
          <a:p>
            <a:pPr marL="519113" lvl="1" indent="-230188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Presenting the context for these opportunities: NETL’s Mission and Priorities</a:t>
            </a:r>
          </a:p>
          <a:p>
            <a:pPr marL="519113" lvl="1" indent="-230188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Reviewing NETL’s engagement with Minority Serving Institutions and its purpose</a:t>
            </a:r>
          </a:p>
          <a:p>
            <a:pPr marL="519113" lvl="1" indent="-230188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Briefing participants on the intricacies of doing business with the Federal Government and how to effectively respond to NETL Funding Opportunity Announcements (FOAs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46903" y="1089848"/>
            <a:ext cx="9740147" cy="50156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0" dirty="0" smtClean="0"/>
              <a:t>This </a:t>
            </a:r>
            <a:r>
              <a:rPr lang="en-US" sz="2600" b="0" dirty="0"/>
              <a:t>Webinar is being recorded and will be posted (in 7-10 days) on the NETL Website: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www.netl.doe.gov</a:t>
            </a:r>
            <a:r>
              <a:rPr lang="en-US" sz="2600" b="0" dirty="0"/>
              <a:t>. Go to the “Events” link on the upper left-hand side. </a:t>
            </a:r>
            <a:endParaRPr lang="en-US" sz="2600" b="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0" dirty="0" smtClean="0"/>
              <a:t>If </a:t>
            </a:r>
            <a:r>
              <a:rPr lang="en-US" sz="2600" b="0" dirty="0"/>
              <a:t>you </a:t>
            </a:r>
            <a:r>
              <a:rPr lang="en-US" sz="2600" b="0" dirty="0" smtClean="0"/>
              <a:t>are using </a:t>
            </a:r>
            <a:r>
              <a:rPr lang="en-US" sz="2600" b="0" dirty="0"/>
              <a:t>the option with computer audio, </a:t>
            </a:r>
            <a:r>
              <a:rPr lang="en-US" sz="2600" b="0" dirty="0" smtClean="0"/>
              <a:t>you may </a:t>
            </a:r>
            <a:r>
              <a:rPr lang="en-US" sz="2600" b="0" dirty="0"/>
              <a:t>experience audio issues </a:t>
            </a:r>
            <a:r>
              <a:rPr lang="en-US" sz="2600" b="0" dirty="0" smtClean="0"/>
              <a:t>depending on your internet </a:t>
            </a:r>
            <a:r>
              <a:rPr lang="en-US" sz="2600" b="0" dirty="0"/>
              <a:t>connection speed. </a:t>
            </a:r>
            <a:r>
              <a:rPr lang="en-US" sz="2600" b="0" dirty="0" smtClean="0"/>
              <a:t>To avoid that possibility, we </a:t>
            </a:r>
            <a:r>
              <a:rPr lang="en-US" sz="2600" b="0" dirty="0"/>
              <a:t>recommend that you use the phone call </a:t>
            </a:r>
            <a:r>
              <a:rPr lang="en-US" sz="2600" b="0" dirty="0" smtClean="0"/>
              <a:t>option.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0" dirty="0" smtClean="0"/>
              <a:t>Your telephones </a:t>
            </a:r>
            <a:r>
              <a:rPr lang="en-US" sz="2600" b="0" dirty="0"/>
              <a:t>are muted </a:t>
            </a:r>
            <a:r>
              <a:rPr lang="en-US" sz="2600" b="0" dirty="0" smtClean="0"/>
              <a:t>and we </a:t>
            </a:r>
            <a:r>
              <a:rPr lang="en-US" sz="2600" b="0" dirty="0"/>
              <a:t>will not be able to hear your questions, so please use the chat/question box that came up when you logged onto </a:t>
            </a:r>
            <a:r>
              <a:rPr lang="en-US" sz="2600" b="0" dirty="0" err="1"/>
              <a:t>GoToWebinar</a:t>
            </a:r>
            <a:r>
              <a:rPr lang="en-US" sz="2600" b="0" dirty="0"/>
              <a:t> for your </a:t>
            </a:r>
            <a:r>
              <a:rPr lang="en-US" sz="2600" b="0" dirty="0" smtClean="0"/>
              <a:t>questions. </a:t>
            </a:r>
            <a:r>
              <a:rPr lang="en-US" sz="2600" b="0" dirty="0"/>
              <a:t>All questions will be answered, time-permitting, after all the presentations have been made.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0" dirty="0"/>
              <a:t>Questions that are not answered during the Webinar will be posted, along with the answers, at the same location as the Webinar recording.</a:t>
            </a:r>
          </a:p>
        </p:txBody>
      </p:sp>
    </p:spTree>
    <p:extLst>
      <p:ext uri="{BB962C8B-B14F-4D97-AF65-F5344CB8AC3E}">
        <p14:creationId xmlns:p14="http://schemas.microsoft.com/office/powerpoint/2010/main" val="36041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1050" y="1514163"/>
            <a:ext cx="10277475" cy="471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+mj-lt"/>
              <a:buAutoNum type="arabicPeriod"/>
            </a:pPr>
            <a:r>
              <a:rPr lang="en-US" dirty="0"/>
              <a:t>Welcome and Introductions – </a:t>
            </a:r>
            <a:r>
              <a:rPr lang="en-US" b="0" i="1" dirty="0"/>
              <a:t>Maria Reidpath, Project Manager, Enabling Technologies and Partnerships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Overview of NETL’s Mission and Activities – </a:t>
            </a:r>
            <a:r>
              <a:rPr lang="en-US" b="0" i="1" dirty="0"/>
              <a:t>Robert </a:t>
            </a:r>
            <a:r>
              <a:rPr lang="en-US" b="0" i="1" dirty="0" err="1"/>
              <a:t>Romanosky</a:t>
            </a:r>
            <a:r>
              <a:rPr lang="en-US" b="0" i="1" dirty="0"/>
              <a:t>, Technology Manager for Crosscutting Research and Analysis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Overview of Crosscutting Technology Research and Analysis Program – </a:t>
            </a:r>
            <a:r>
              <a:rPr lang="en-US" b="0" i="1" dirty="0"/>
              <a:t>Richard Dunst, Project Manager, Enabling Technologies and Partnerships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NETL’s Engagement of Minority Serving Institutions – </a:t>
            </a:r>
            <a:r>
              <a:rPr lang="en-US" dirty="0" smtClean="0"/>
              <a:t>  </a:t>
            </a:r>
            <a:r>
              <a:rPr lang="en-US" b="0" i="1" dirty="0" smtClean="0"/>
              <a:t>Maria </a:t>
            </a:r>
            <a:r>
              <a:rPr lang="en-US" b="0" i="1" dirty="0"/>
              <a:t>Reidpath, Project Manager, Enabling Technologies and Partnerships</a:t>
            </a:r>
          </a:p>
        </p:txBody>
      </p:sp>
    </p:spTree>
    <p:extLst>
      <p:ext uri="{BB962C8B-B14F-4D97-AF65-F5344CB8AC3E}">
        <p14:creationId xmlns:p14="http://schemas.microsoft.com/office/powerpoint/2010/main" val="29178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0408" y="1559888"/>
            <a:ext cx="10829924" cy="4444526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 startAt="5"/>
            </a:pPr>
            <a:r>
              <a:rPr lang="en-US" sz="2800" dirty="0"/>
              <a:t>Doing Business with the Federal Government – </a:t>
            </a:r>
            <a:r>
              <a:rPr lang="en-US" sz="2800" b="0" i="1" dirty="0"/>
              <a:t>Nicole Murray, Contract Specialist, Financial Assistance</a:t>
            </a:r>
          </a:p>
          <a:p>
            <a:pPr marL="685800" indent="-685800">
              <a:buFont typeface="+mj-lt"/>
              <a:buAutoNum type="arabicPeriod" startAt="5"/>
            </a:pPr>
            <a:r>
              <a:rPr lang="en-US" sz="2800" dirty="0"/>
              <a:t>Responding to the Areas of Interest (or Topics) – </a:t>
            </a:r>
            <a:r>
              <a:rPr lang="en-US" sz="2800" b="0" i="1" dirty="0"/>
              <a:t>Sydni Credle, Project Manager, Crosscutting Research Division</a:t>
            </a:r>
          </a:p>
          <a:p>
            <a:pPr marL="685800" indent="-685800">
              <a:buFont typeface="+mj-lt"/>
              <a:buAutoNum type="arabicPeriod" startAt="5"/>
            </a:pPr>
            <a:r>
              <a:rPr lang="en-US" sz="2800" dirty="0"/>
              <a:t>Funding Opportunity Announcements (FOAs) – </a:t>
            </a:r>
            <a:r>
              <a:rPr lang="en-US" sz="2800" b="0" i="1" dirty="0"/>
              <a:t>Nicole Murray, Contract Specialist, Financial Assistance</a:t>
            </a:r>
          </a:p>
          <a:p>
            <a:pPr marL="685800" indent="-685800">
              <a:buFont typeface="+mj-lt"/>
              <a:buAutoNum type="arabicPeriod" startAt="5"/>
            </a:pPr>
            <a:r>
              <a:rPr lang="en-US" sz="2800" dirty="0"/>
              <a:t> 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229895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628" y="4007008"/>
            <a:ext cx="46242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73838"/>
                </a:solidFill>
                <a:latin typeface="Garamond" panose="02020404030301010803" pitchFamily="18" charset="0"/>
              </a:rPr>
              <a:t>For questions on the HBCU-OMI Program contact Maria Reidpath</a:t>
            </a:r>
          </a:p>
          <a:p>
            <a:pPr algn="ctr"/>
            <a:r>
              <a:rPr lang="en-US" sz="2800" b="1" dirty="0">
                <a:solidFill>
                  <a:srgbClr val="373838"/>
                </a:solidFill>
                <a:latin typeface="Garamond" panose="02020404030301010803" pitchFamily="18" charset="0"/>
              </a:rPr>
              <a:t>maria.reidpath@netl.doe.gov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6484" y="5521389"/>
            <a:ext cx="752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73838"/>
                </a:solidFill>
                <a:latin typeface="Garamond" panose="02020404030301010803" pitchFamily="18" charset="0"/>
              </a:rPr>
              <a:t>Visit NETL’s website: </a:t>
            </a:r>
            <a:r>
              <a:rPr lang="en-US" sz="3200" b="1" dirty="0">
                <a:solidFill>
                  <a:srgbClr val="373838"/>
                </a:solidFill>
                <a:latin typeface="Garamond" panose="02020404030301010803" pitchFamily="18" charset="0"/>
              </a:rPr>
              <a:t>www.netl.doe.gov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118" r="3480"/>
          <a:stretch/>
        </p:blipFill>
        <p:spPr>
          <a:xfrm>
            <a:off x="5305425" y="1229343"/>
            <a:ext cx="6591300" cy="4233163"/>
          </a:xfrm>
          <a:prstGeom prst="rect">
            <a:avLst/>
          </a:prstGeom>
          <a:ln w="19050">
            <a:solidFill>
              <a:srgbClr val="37383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4132" y="1705398"/>
            <a:ext cx="5211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73838"/>
                </a:solidFill>
                <a:latin typeface="Garamond" panose="02020404030301010803" pitchFamily="18" charset="0"/>
              </a:rPr>
              <a:t>For questions on the Crosscutting Research and Analysis Program contact Robert Romanosky, Ph.D.</a:t>
            </a:r>
          </a:p>
          <a:p>
            <a:pPr algn="ctr"/>
            <a:r>
              <a:rPr lang="en-US" sz="2800" b="1" dirty="0">
                <a:solidFill>
                  <a:srgbClr val="373838"/>
                </a:solidFill>
                <a:latin typeface="Garamond" panose="02020404030301010803" pitchFamily="18" charset="0"/>
              </a:rPr>
              <a:t>robert.romanosky@netl.doe.gov</a:t>
            </a:r>
          </a:p>
        </p:txBody>
      </p:sp>
    </p:spTree>
    <p:extLst>
      <p:ext uri="{BB962C8B-B14F-4D97-AF65-F5344CB8AC3E}">
        <p14:creationId xmlns:p14="http://schemas.microsoft.com/office/powerpoint/2010/main" val="406800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73838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L PowerPoint Presentation Template.potx" id="{871690E1-128A-4655-9483-4CDE564C5DE5}" vid="{BCFC4E8F-5690-49C0-B0F2-219E6FE42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NETL PowerPoint Presentation Template</Template>
  <TotalTime>143</TotalTime>
  <Words>406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Wingdings</vt:lpstr>
      <vt:lpstr>Office Theme</vt:lpstr>
      <vt:lpstr>NETL’s Minority Serving Institutions Program</vt:lpstr>
      <vt:lpstr>Welcome and Introductions</vt:lpstr>
      <vt:lpstr>Welcome and Introductions</vt:lpstr>
      <vt:lpstr>Agenda</vt:lpstr>
      <vt:lpstr>Agenda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NETL’s Minority Serving Institutions Program</dc:title>
  <dc:creator>Maria Reidpath</dc:creator>
  <cp:lastModifiedBy>Reidpath, Maria M. </cp:lastModifiedBy>
  <cp:revision>13</cp:revision>
  <cp:lastPrinted>2016-11-09T16:00:08Z</cp:lastPrinted>
  <dcterms:created xsi:type="dcterms:W3CDTF">2016-11-07T13:17:55Z</dcterms:created>
  <dcterms:modified xsi:type="dcterms:W3CDTF">2016-11-09T16:06:20Z</dcterms:modified>
</cp:coreProperties>
</file>